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8" r:id="rId2"/>
    <p:sldId id="293" r:id="rId3"/>
    <p:sldId id="257" r:id="rId4"/>
    <p:sldId id="261" r:id="rId5"/>
    <p:sldId id="262" r:id="rId6"/>
    <p:sldId id="276" r:id="rId7"/>
    <p:sldId id="277" r:id="rId8"/>
    <p:sldId id="283" r:id="rId9"/>
    <p:sldId id="284" r:id="rId10"/>
    <p:sldId id="285" r:id="rId11"/>
    <p:sldId id="286" r:id="rId12"/>
    <p:sldId id="278" r:id="rId13"/>
    <p:sldId id="279" r:id="rId14"/>
    <p:sldId id="281" r:id="rId15"/>
    <p:sldId id="290" r:id="rId16"/>
    <p:sldId id="282" r:id="rId17"/>
    <p:sldId id="289" r:id="rId18"/>
    <p:sldId id="267" r:id="rId19"/>
    <p:sldId id="292" r:id="rId20"/>
    <p:sldId id="268" r:id="rId21"/>
    <p:sldId id="260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77" autoAdjust="0"/>
    <p:restoredTop sz="94660"/>
  </p:normalViewPr>
  <p:slideViewPr>
    <p:cSldViewPr>
      <p:cViewPr varScale="1">
        <p:scale>
          <a:sx n="63" d="100"/>
          <a:sy n="63" d="100"/>
        </p:scale>
        <p:origin x="-7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ndard"/>
        <c:shape val="cylinder"/>
        <c:axId val="90752896"/>
        <c:axId val="90754432"/>
        <c:axId val="90468800"/>
      </c:bar3DChart>
      <c:catAx>
        <c:axId val="90752896"/>
        <c:scaling>
          <c:orientation val="minMax"/>
        </c:scaling>
        <c:delete val="1"/>
        <c:axPos val="b"/>
        <c:tickLblPos val="none"/>
        <c:crossAx val="90754432"/>
        <c:crosses val="autoZero"/>
        <c:auto val="1"/>
        <c:lblAlgn val="ctr"/>
        <c:lblOffset val="100"/>
      </c:catAx>
      <c:valAx>
        <c:axId val="90754432"/>
        <c:scaling>
          <c:orientation val="minMax"/>
        </c:scaling>
        <c:axPos val="l"/>
        <c:majorGridlines/>
        <c:numFmt formatCode="General" sourceLinked="1"/>
        <c:tickLblPos val="nextTo"/>
        <c:crossAx val="90752896"/>
        <c:crosses val="autoZero"/>
        <c:crossBetween val="between"/>
      </c:valAx>
      <c:serAx>
        <c:axId val="90468800"/>
        <c:scaling>
          <c:orientation val="minMax"/>
        </c:scaling>
        <c:delete val="1"/>
        <c:axPos val="b"/>
        <c:tickLblPos val="none"/>
        <c:crossAx val="90754432"/>
        <c:crosses val="autoZero"/>
      </c:ser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axId val="90766720"/>
        <c:axId val="91440256"/>
      </c:barChart>
      <c:catAx>
        <c:axId val="90766720"/>
        <c:scaling>
          <c:orientation val="minMax"/>
        </c:scaling>
        <c:delete val="1"/>
        <c:axPos val="b"/>
        <c:numFmt formatCode="General" sourceLinked="1"/>
        <c:tickLblPos val="none"/>
        <c:crossAx val="91440256"/>
        <c:crosses val="autoZero"/>
        <c:auto val="1"/>
        <c:lblAlgn val="ctr"/>
        <c:lblOffset val="100"/>
      </c:catAx>
      <c:valAx>
        <c:axId val="91440256"/>
        <c:scaling>
          <c:orientation val="minMax"/>
        </c:scaling>
        <c:delete val="1"/>
        <c:axPos val="l"/>
        <c:numFmt formatCode="General" sourceLinked="1"/>
        <c:tickLblPos val="none"/>
        <c:crossAx val="90766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75"/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63491619106277952"/>
          <c:y val="0.15042522079393239"/>
          <c:w val="8.5720684869597177E-2"/>
          <c:h val="0.38462184530103588"/>
        </c:manualLayout>
      </c:layout>
      <c:bar3D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3">
                  <c:v>вклады -45%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3">
                  <c:v>вклады -45%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91473024"/>
        <c:axId val="91474560"/>
        <c:axId val="0"/>
      </c:bar3DChart>
      <c:catAx>
        <c:axId val="91473024"/>
        <c:scaling>
          <c:orientation val="minMax"/>
        </c:scaling>
        <c:delete val="1"/>
        <c:axPos val="b"/>
        <c:numFmt formatCode="General" sourceLinked="1"/>
        <c:tickLblPos val="none"/>
        <c:crossAx val="91474560"/>
        <c:crosses val="autoZero"/>
        <c:auto val="1"/>
        <c:lblAlgn val="ctr"/>
        <c:lblOffset val="100"/>
      </c:catAx>
      <c:valAx>
        <c:axId val="91474560"/>
        <c:scaling>
          <c:orientation val="minMax"/>
        </c:scaling>
        <c:delete val="1"/>
        <c:axPos val="l"/>
        <c:numFmt formatCode="General" sourceLinked="1"/>
        <c:tickLblPos val="none"/>
        <c:crossAx val="9147302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80%</c:v>
                </c:pt>
                <c:pt idx="2">
                  <c:v>платежи- 64%</c:v>
                </c:pt>
                <c:pt idx="3">
                  <c:v>вклады - 44%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зарплата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80%</c:v>
                </c:pt>
                <c:pt idx="2">
                  <c:v>платежи- 64%</c:v>
                </c:pt>
                <c:pt idx="3">
                  <c:v>вклады - 44%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4.4000000000000004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кредиты- 56%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80%</c:v>
                </c:pt>
                <c:pt idx="2">
                  <c:v>платежи- 64%</c:v>
                </c:pt>
                <c:pt idx="3">
                  <c:v>вклады - 44%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3</c:v>
                </c:pt>
              </c:numCache>
            </c:numRef>
          </c:val>
        </c:ser>
        <c:shape val="box"/>
        <c:axId val="91528576"/>
        <c:axId val="91534464"/>
        <c:axId val="0"/>
      </c:bar3DChart>
      <c:catAx>
        <c:axId val="91528576"/>
        <c:scaling>
          <c:orientation val="minMax"/>
        </c:scaling>
        <c:axPos val="b"/>
        <c:majorTickMark val="none"/>
        <c:tickLblPos val="nextTo"/>
        <c:crossAx val="91534464"/>
        <c:crosses val="autoZero"/>
        <c:auto val="1"/>
        <c:lblAlgn val="ctr"/>
        <c:lblOffset val="100"/>
      </c:catAx>
      <c:valAx>
        <c:axId val="91534464"/>
        <c:scaling>
          <c:orientation val="minMax"/>
        </c:scaling>
        <c:axPos val="l"/>
        <c:majorGridlines/>
        <c:numFmt formatCode="General" sourceLinked="1"/>
        <c:tickLblPos val="nextTo"/>
        <c:crossAx val="91528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A5CD8-9355-4127-BFA8-5F8E38A7CC90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7A07B8E-691F-49CA-A9BA-EF1A6652782F}">
      <dgm:prSet phldrT="[Текст]"/>
      <dgm:spPr/>
      <dgm:t>
        <a:bodyPr/>
        <a:lstStyle/>
        <a:p>
          <a:r>
            <a:rPr lang="ru-RU" dirty="0" smtClean="0"/>
            <a:t>Кредиты</a:t>
          </a:r>
          <a:endParaRPr lang="ru-RU" dirty="0"/>
        </a:p>
      </dgm:t>
    </dgm:pt>
    <dgm:pt modelId="{9010490B-9340-458D-A09B-158B96B9CFBF}" type="parTrans" cxnId="{8874BEE0-B867-47AE-8B6B-53527FCD01BC}">
      <dgm:prSet/>
      <dgm:spPr/>
      <dgm:t>
        <a:bodyPr/>
        <a:lstStyle/>
        <a:p>
          <a:endParaRPr lang="ru-RU"/>
        </a:p>
      </dgm:t>
    </dgm:pt>
    <dgm:pt modelId="{1EE07FCE-3113-4312-B517-A23CDA0E4B29}" type="sibTrans" cxnId="{8874BEE0-B867-47AE-8B6B-53527FCD01BC}">
      <dgm:prSet/>
      <dgm:spPr/>
      <dgm:t>
        <a:bodyPr/>
        <a:lstStyle/>
        <a:p>
          <a:endParaRPr lang="ru-RU"/>
        </a:p>
      </dgm:t>
    </dgm:pt>
    <dgm:pt modelId="{089684CE-65E8-4DAF-8295-26AB5952A09E}">
      <dgm:prSet phldrT="[Текст]"/>
      <dgm:spPr/>
      <dgm:t>
        <a:bodyPr/>
        <a:lstStyle/>
        <a:p>
          <a:r>
            <a:rPr lang="ru-RU" dirty="0" smtClean="0"/>
            <a:t>Прибыль</a:t>
          </a:r>
          <a:endParaRPr lang="ru-RU" dirty="0"/>
        </a:p>
      </dgm:t>
    </dgm:pt>
    <dgm:pt modelId="{96A9752F-52AC-41B6-8C65-44839392BAD5}" type="parTrans" cxnId="{9E2896BB-E43C-40AE-97F6-BB720D1C8F84}">
      <dgm:prSet/>
      <dgm:spPr/>
      <dgm:t>
        <a:bodyPr/>
        <a:lstStyle/>
        <a:p>
          <a:endParaRPr lang="ru-RU"/>
        </a:p>
      </dgm:t>
    </dgm:pt>
    <dgm:pt modelId="{060EBE5F-4188-463B-A809-E1E29439E12D}" type="sibTrans" cxnId="{9E2896BB-E43C-40AE-97F6-BB720D1C8F84}">
      <dgm:prSet/>
      <dgm:spPr/>
      <dgm:t>
        <a:bodyPr/>
        <a:lstStyle/>
        <a:p>
          <a:endParaRPr lang="ru-RU"/>
        </a:p>
      </dgm:t>
    </dgm:pt>
    <dgm:pt modelId="{2664BB26-9F5E-448D-A023-CC0B4F4C9BF5}">
      <dgm:prSet phldrT="[Текст]"/>
      <dgm:spPr/>
      <dgm:t>
        <a:bodyPr/>
        <a:lstStyle/>
        <a:p>
          <a:r>
            <a:rPr lang="ru-RU" dirty="0" smtClean="0"/>
            <a:t>Зарплата</a:t>
          </a:r>
          <a:endParaRPr lang="ru-RU" dirty="0"/>
        </a:p>
      </dgm:t>
    </dgm:pt>
    <dgm:pt modelId="{B5507B8C-6C72-4524-B97D-6FAEB3F28C60}" type="parTrans" cxnId="{12B49808-DF35-4EDF-AD32-3714C5C23A96}">
      <dgm:prSet/>
      <dgm:spPr/>
      <dgm:t>
        <a:bodyPr/>
        <a:lstStyle/>
        <a:p>
          <a:endParaRPr lang="ru-RU"/>
        </a:p>
      </dgm:t>
    </dgm:pt>
    <dgm:pt modelId="{3945EDFA-B313-4E87-8155-CB6D64FA7A8B}" type="sibTrans" cxnId="{12B49808-DF35-4EDF-AD32-3714C5C23A96}">
      <dgm:prSet/>
      <dgm:spPr/>
      <dgm:t>
        <a:bodyPr/>
        <a:lstStyle/>
        <a:p>
          <a:endParaRPr lang="ru-RU"/>
        </a:p>
      </dgm:t>
    </dgm:pt>
    <dgm:pt modelId="{04727588-3488-4B48-A281-DF6BD58BC44D}">
      <dgm:prSet phldrT="[Текст]"/>
      <dgm:spPr/>
      <dgm:t>
        <a:bodyPr/>
        <a:lstStyle/>
        <a:p>
          <a:r>
            <a:rPr lang="ru-RU" dirty="0" smtClean="0"/>
            <a:t>Вклады</a:t>
          </a:r>
          <a:endParaRPr lang="ru-RU" dirty="0"/>
        </a:p>
      </dgm:t>
    </dgm:pt>
    <dgm:pt modelId="{0024F089-DE34-4B9E-B36E-44EE513A1CBF}" type="parTrans" cxnId="{847973ED-ABA1-418B-911F-57C3E7995D6D}">
      <dgm:prSet/>
      <dgm:spPr/>
      <dgm:t>
        <a:bodyPr/>
        <a:lstStyle/>
        <a:p>
          <a:endParaRPr lang="ru-RU"/>
        </a:p>
      </dgm:t>
    </dgm:pt>
    <dgm:pt modelId="{BE0E9D7C-56B2-4F80-9267-9D6F3EC29CB5}" type="sibTrans" cxnId="{847973ED-ABA1-418B-911F-57C3E7995D6D}">
      <dgm:prSet/>
      <dgm:spPr/>
      <dgm:t>
        <a:bodyPr/>
        <a:lstStyle/>
        <a:p>
          <a:endParaRPr lang="ru-RU"/>
        </a:p>
      </dgm:t>
    </dgm:pt>
    <dgm:pt modelId="{110A787F-A7B4-472D-B5DB-0F97F0EAAC75}">
      <dgm:prSet phldrT="[Текст]"/>
      <dgm:spPr/>
      <dgm:t>
        <a:bodyPr/>
        <a:lstStyle/>
        <a:p>
          <a:r>
            <a:rPr lang="ru-RU" dirty="0" smtClean="0"/>
            <a:t>Скидки</a:t>
          </a:r>
          <a:endParaRPr lang="ru-RU" dirty="0"/>
        </a:p>
      </dgm:t>
    </dgm:pt>
    <dgm:pt modelId="{325FC0A5-51E2-40D5-8C49-6728258E3927}" type="parTrans" cxnId="{A1C4850E-3F80-4E51-861A-AC6BE9A0E956}">
      <dgm:prSet/>
      <dgm:spPr/>
      <dgm:t>
        <a:bodyPr/>
        <a:lstStyle/>
        <a:p>
          <a:endParaRPr lang="ru-RU"/>
        </a:p>
      </dgm:t>
    </dgm:pt>
    <dgm:pt modelId="{88646DC1-7C41-432F-A330-3693D3C70DD4}" type="sibTrans" cxnId="{A1C4850E-3F80-4E51-861A-AC6BE9A0E956}">
      <dgm:prSet/>
      <dgm:spPr/>
      <dgm:t>
        <a:bodyPr/>
        <a:lstStyle/>
        <a:p>
          <a:endParaRPr lang="ru-RU"/>
        </a:p>
      </dgm:t>
    </dgm:pt>
    <dgm:pt modelId="{47A4F93D-D0D2-47F4-9FE0-94592F18BA57}" type="pres">
      <dgm:prSet presAssocID="{A70A5CD8-9355-4127-BFA8-5F8E38A7CC9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C8DE11-A868-4D89-BACC-520A9FCE2927}" type="pres">
      <dgm:prSet presAssocID="{B7A07B8E-691F-49CA-A9BA-EF1A6652782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F3012-D67A-48D4-9630-CE090E06541B}" type="pres">
      <dgm:prSet presAssocID="{1EE07FCE-3113-4312-B517-A23CDA0E4B2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10A958D7-7315-4674-A78A-06BB2B79E5AF}" type="pres">
      <dgm:prSet presAssocID="{1EE07FCE-3113-4312-B517-A23CDA0E4B2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DFDF24F-DB79-473D-A516-1881D95E41E9}" type="pres">
      <dgm:prSet presAssocID="{089684CE-65E8-4DAF-8295-26AB5952A09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525B5-2BD1-4A60-A598-80798CBFE3E0}" type="pres">
      <dgm:prSet presAssocID="{060EBE5F-4188-463B-A809-E1E29439E12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E7585F7A-8282-4813-BADE-35C3DB555D14}" type="pres">
      <dgm:prSet presAssocID="{060EBE5F-4188-463B-A809-E1E29439E12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0AB4D4E-D049-4DED-B615-6E6A044FC1A5}" type="pres">
      <dgm:prSet presAssocID="{2664BB26-9F5E-448D-A023-CC0B4F4C9BF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93B8C-0542-40DF-8D43-BDD9D31B6A55}" type="pres">
      <dgm:prSet presAssocID="{3945EDFA-B313-4E87-8155-CB6D64FA7A8B}" presName="sibTrans" presStyleLbl="sibTrans2D1" presStyleIdx="2" presStyleCnt="5"/>
      <dgm:spPr/>
      <dgm:t>
        <a:bodyPr/>
        <a:lstStyle/>
        <a:p>
          <a:endParaRPr lang="ru-RU"/>
        </a:p>
      </dgm:t>
    </dgm:pt>
    <dgm:pt modelId="{8160DE32-6CD4-4B88-A574-B6E8AB17CE62}" type="pres">
      <dgm:prSet presAssocID="{3945EDFA-B313-4E87-8155-CB6D64FA7A8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CD64902A-E7C1-43EB-97E1-9AD082FE2AB2}" type="pres">
      <dgm:prSet presAssocID="{04727588-3488-4B48-A281-DF6BD58BC44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5B5A5-1092-4A38-934A-651649E61659}" type="pres">
      <dgm:prSet presAssocID="{BE0E9D7C-56B2-4F80-9267-9D6F3EC29CB5}" presName="sibTrans" presStyleLbl="sibTrans2D1" presStyleIdx="3" presStyleCnt="5"/>
      <dgm:spPr/>
      <dgm:t>
        <a:bodyPr/>
        <a:lstStyle/>
        <a:p>
          <a:endParaRPr lang="ru-RU"/>
        </a:p>
      </dgm:t>
    </dgm:pt>
    <dgm:pt modelId="{6DD198EC-7651-4385-A181-1A47727CF1F9}" type="pres">
      <dgm:prSet presAssocID="{BE0E9D7C-56B2-4F80-9267-9D6F3EC29CB5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91BF341-4C3F-429C-A995-BA2C5D977697}" type="pres">
      <dgm:prSet presAssocID="{110A787F-A7B4-472D-B5DB-0F97F0EAAC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CA1E1-CD60-46FC-B1F7-B56118197D03}" type="pres">
      <dgm:prSet presAssocID="{88646DC1-7C41-432F-A330-3693D3C70DD4}" presName="sibTrans" presStyleLbl="sibTrans2D1" presStyleIdx="4" presStyleCnt="5"/>
      <dgm:spPr/>
      <dgm:t>
        <a:bodyPr/>
        <a:lstStyle/>
        <a:p>
          <a:endParaRPr lang="ru-RU"/>
        </a:p>
      </dgm:t>
    </dgm:pt>
    <dgm:pt modelId="{B2FE1E54-4A9B-4C01-AE37-55E7E950C4E9}" type="pres">
      <dgm:prSet presAssocID="{88646DC1-7C41-432F-A330-3693D3C70DD4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83C01F6-B6E8-4E59-91CF-7270226E1987}" type="presOf" srcId="{3945EDFA-B313-4E87-8155-CB6D64FA7A8B}" destId="{8160DE32-6CD4-4B88-A574-B6E8AB17CE62}" srcOrd="1" destOrd="0" presId="urn:microsoft.com/office/officeart/2005/8/layout/cycle2"/>
    <dgm:cxn modelId="{16EBA626-0C5E-4CAB-BC72-84B01613CA01}" type="presOf" srcId="{BE0E9D7C-56B2-4F80-9267-9D6F3EC29CB5}" destId="{6DD198EC-7651-4385-A181-1A47727CF1F9}" srcOrd="1" destOrd="0" presId="urn:microsoft.com/office/officeart/2005/8/layout/cycle2"/>
    <dgm:cxn modelId="{848BABCA-0683-4343-B2E8-6918E5B4BCD8}" type="presOf" srcId="{88646DC1-7C41-432F-A330-3693D3C70DD4}" destId="{D99CA1E1-CD60-46FC-B1F7-B56118197D03}" srcOrd="0" destOrd="0" presId="urn:microsoft.com/office/officeart/2005/8/layout/cycle2"/>
    <dgm:cxn modelId="{D49752D4-445C-472A-BAEE-84BA6957D86B}" type="presOf" srcId="{3945EDFA-B313-4E87-8155-CB6D64FA7A8B}" destId="{86993B8C-0542-40DF-8D43-BDD9D31B6A55}" srcOrd="0" destOrd="0" presId="urn:microsoft.com/office/officeart/2005/8/layout/cycle2"/>
    <dgm:cxn modelId="{5B9E3915-5189-4758-82BB-82A302EF8448}" type="presOf" srcId="{089684CE-65E8-4DAF-8295-26AB5952A09E}" destId="{9DFDF24F-DB79-473D-A516-1881D95E41E9}" srcOrd="0" destOrd="0" presId="urn:microsoft.com/office/officeart/2005/8/layout/cycle2"/>
    <dgm:cxn modelId="{12B49808-DF35-4EDF-AD32-3714C5C23A96}" srcId="{A70A5CD8-9355-4127-BFA8-5F8E38A7CC90}" destId="{2664BB26-9F5E-448D-A023-CC0B4F4C9BF5}" srcOrd="2" destOrd="0" parTransId="{B5507B8C-6C72-4524-B97D-6FAEB3F28C60}" sibTransId="{3945EDFA-B313-4E87-8155-CB6D64FA7A8B}"/>
    <dgm:cxn modelId="{9E2896BB-E43C-40AE-97F6-BB720D1C8F84}" srcId="{A70A5CD8-9355-4127-BFA8-5F8E38A7CC90}" destId="{089684CE-65E8-4DAF-8295-26AB5952A09E}" srcOrd="1" destOrd="0" parTransId="{96A9752F-52AC-41B6-8C65-44839392BAD5}" sibTransId="{060EBE5F-4188-463B-A809-E1E29439E12D}"/>
    <dgm:cxn modelId="{42E6BB55-570A-47E0-BB79-3E6DCBD09D8E}" type="presOf" srcId="{2664BB26-9F5E-448D-A023-CC0B4F4C9BF5}" destId="{20AB4D4E-D049-4DED-B615-6E6A044FC1A5}" srcOrd="0" destOrd="0" presId="urn:microsoft.com/office/officeart/2005/8/layout/cycle2"/>
    <dgm:cxn modelId="{45E03ECE-1B01-42B9-BD37-558D6A3AC9B7}" type="presOf" srcId="{B7A07B8E-691F-49CA-A9BA-EF1A6652782F}" destId="{E8C8DE11-A868-4D89-BACC-520A9FCE2927}" srcOrd="0" destOrd="0" presId="urn:microsoft.com/office/officeart/2005/8/layout/cycle2"/>
    <dgm:cxn modelId="{847973ED-ABA1-418B-911F-57C3E7995D6D}" srcId="{A70A5CD8-9355-4127-BFA8-5F8E38A7CC90}" destId="{04727588-3488-4B48-A281-DF6BD58BC44D}" srcOrd="3" destOrd="0" parTransId="{0024F089-DE34-4B9E-B36E-44EE513A1CBF}" sibTransId="{BE0E9D7C-56B2-4F80-9267-9D6F3EC29CB5}"/>
    <dgm:cxn modelId="{C6F6F41D-FE2E-4363-9D22-CC6E6CFEFD4C}" type="presOf" srcId="{88646DC1-7C41-432F-A330-3693D3C70DD4}" destId="{B2FE1E54-4A9B-4C01-AE37-55E7E950C4E9}" srcOrd="1" destOrd="0" presId="urn:microsoft.com/office/officeart/2005/8/layout/cycle2"/>
    <dgm:cxn modelId="{8678BCC6-5A9B-44C9-8109-0E970871EAB4}" type="presOf" srcId="{1EE07FCE-3113-4312-B517-A23CDA0E4B29}" destId="{10A958D7-7315-4674-A78A-06BB2B79E5AF}" srcOrd="1" destOrd="0" presId="urn:microsoft.com/office/officeart/2005/8/layout/cycle2"/>
    <dgm:cxn modelId="{A1C4850E-3F80-4E51-861A-AC6BE9A0E956}" srcId="{A70A5CD8-9355-4127-BFA8-5F8E38A7CC90}" destId="{110A787F-A7B4-472D-B5DB-0F97F0EAAC75}" srcOrd="4" destOrd="0" parTransId="{325FC0A5-51E2-40D5-8C49-6728258E3927}" sibTransId="{88646DC1-7C41-432F-A330-3693D3C70DD4}"/>
    <dgm:cxn modelId="{E740CCC1-5FD5-480C-9BA9-ED13A30ABFFD}" type="presOf" srcId="{060EBE5F-4188-463B-A809-E1E29439E12D}" destId="{E7585F7A-8282-4813-BADE-35C3DB555D14}" srcOrd="1" destOrd="0" presId="urn:microsoft.com/office/officeart/2005/8/layout/cycle2"/>
    <dgm:cxn modelId="{F11E3E8A-8E38-4F26-8980-E23DFE11FFCF}" type="presOf" srcId="{A70A5CD8-9355-4127-BFA8-5F8E38A7CC90}" destId="{47A4F93D-D0D2-47F4-9FE0-94592F18BA57}" srcOrd="0" destOrd="0" presId="urn:microsoft.com/office/officeart/2005/8/layout/cycle2"/>
    <dgm:cxn modelId="{AD122B4B-BFDB-43F9-918B-0CA311A43A7D}" type="presOf" srcId="{110A787F-A7B4-472D-B5DB-0F97F0EAAC75}" destId="{B91BF341-4C3F-429C-A995-BA2C5D977697}" srcOrd="0" destOrd="0" presId="urn:microsoft.com/office/officeart/2005/8/layout/cycle2"/>
    <dgm:cxn modelId="{3770D88C-D531-4D70-A721-4703AF4709E9}" type="presOf" srcId="{BE0E9D7C-56B2-4F80-9267-9D6F3EC29CB5}" destId="{A905B5A5-1092-4A38-934A-651649E61659}" srcOrd="0" destOrd="0" presId="urn:microsoft.com/office/officeart/2005/8/layout/cycle2"/>
    <dgm:cxn modelId="{F6C75B85-C47B-4415-BB22-C6380E8CD852}" type="presOf" srcId="{04727588-3488-4B48-A281-DF6BD58BC44D}" destId="{CD64902A-E7C1-43EB-97E1-9AD082FE2AB2}" srcOrd="0" destOrd="0" presId="urn:microsoft.com/office/officeart/2005/8/layout/cycle2"/>
    <dgm:cxn modelId="{8874BEE0-B867-47AE-8B6B-53527FCD01BC}" srcId="{A70A5CD8-9355-4127-BFA8-5F8E38A7CC90}" destId="{B7A07B8E-691F-49CA-A9BA-EF1A6652782F}" srcOrd="0" destOrd="0" parTransId="{9010490B-9340-458D-A09B-158B96B9CFBF}" sibTransId="{1EE07FCE-3113-4312-B517-A23CDA0E4B29}"/>
    <dgm:cxn modelId="{4C77BD4B-D9E2-4271-A136-C7C1A507286B}" type="presOf" srcId="{1EE07FCE-3113-4312-B517-A23CDA0E4B29}" destId="{A07F3012-D67A-48D4-9630-CE090E06541B}" srcOrd="0" destOrd="0" presId="urn:microsoft.com/office/officeart/2005/8/layout/cycle2"/>
    <dgm:cxn modelId="{3B9302C5-791C-47BD-BB09-649716345264}" type="presOf" srcId="{060EBE5F-4188-463B-A809-E1E29439E12D}" destId="{5F4525B5-2BD1-4A60-A598-80798CBFE3E0}" srcOrd="0" destOrd="0" presId="urn:microsoft.com/office/officeart/2005/8/layout/cycle2"/>
    <dgm:cxn modelId="{FBFA43F2-AB71-4B87-B070-140909E7164A}" type="presParOf" srcId="{47A4F93D-D0D2-47F4-9FE0-94592F18BA57}" destId="{E8C8DE11-A868-4D89-BACC-520A9FCE2927}" srcOrd="0" destOrd="0" presId="urn:microsoft.com/office/officeart/2005/8/layout/cycle2"/>
    <dgm:cxn modelId="{45340D79-63EB-4E95-BB24-D6666C5353A0}" type="presParOf" srcId="{47A4F93D-D0D2-47F4-9FE0-94592F18BA57}" destId="{A07F3012-D67A-48D4-9630-CE090E06541B}" srcOrd="1" destOrd="0" presId="urn:microsoft.com/office/officeart/2005/8/layout/cycle2"/>
    <dgm:cxn modelId="{E2289EAB-D693-4C78-9D85-07EEE86852AE}" type="presParOf" srcId="{A07F3012-D67A-48D4-9630-CE090E06541B}" destId="{10A958D7-7315-4674-A78A-06BB2B79E5AF}" srcOrd="0" destOrd="0" presId="urn:microsoft.com/office/officeart/2005/8/layout/cycle2"/>
    <dgm:cxn modelId="{DCEFE9C6-E9CE-4663-BE44-3B24C9E2E955}" type="presParOf" srcId="{47A4F93D-D0D2-47F4-9FE0-94592F18BA57}" destId="{9DFDF24F-DB79-473D-A516-1881D95E41E9}" srcOrd="2" destOrd="0" presId="urn:microsoft.com/office/officeart/2005/8/layout/cycle2"/>
    <dgm:cxn modelId="{2905BB70-043E-433E-A8EB-1F3EC08CEC69}" type="presParOf" srcId="{47A4F93D-D0D2-47F4-9FE0-94592F18BA57}" destId="{5F4525B5-2BD1-4A60-A598-80798CBFE3E0}" srcOrd="3" destOrd="0" presId="urn:microsoft.com/office/officeart/2005/8/layout/cycle2"/>
    <dgm:cxn modelId="{7D0F88B6-070E-4FFC-B1FF-D3636316F1D4}" type="presParOf" srcId="{5F4525B5-2BD1-4A60-A598-80798CBFE3E0}" destId="{E7585F7A-8282-4813-BADE-35C3DB555D14}" srcOrd="0" destOrd="0" presId="urn:microsoft.com/office/officeart/2005/8/layout/cycle2"/>
    <dgm:cxn modelId="{4A536DAB-444E-449E-BD8F-078AC85A5ABA}" type="presParOf" srcId="{47A4F93D-D0D2-47F4-9FE0-94592F18BA57}" destId="{20AB4D4E-D049-4DED-B615-6E6A044FC1A5}" srcOrd="4" destOrd="0" presId="urn:microsoft.com/office/officeart/2005/8/layout/cycle2"/>
    <dgm:cxn modelId="{780D6F46-33B0-418E-A0D0-15398A7A0F29}" type="presParOf" srcId="{47A4F93D-D0D2-47F4-9FE0-94592F18BA57}" destId="{86993B8C-0542-40DF-8D43-BDD9D31B6A55}" srcOrd="5" destOrd="0" presId="urn:microsoft.com/office/officeart/2005/8/layout/cycle2"/>
    <dgm:cxn modelId="{8B1CAF95-FFD1-4515-AC2E-586977F2F5AB}" type="presParOf" srcId="{86993B8C-0542-40DF-8D43-BDD9D31B6A55}" destId="{8160DE32-6CD4-4B88-A574-B6E8AB17CE62}" srcOrd="0" destOrd="0" presId="urn:microsoft.com/office/officeart/2005/8/layout/cycle2"/>
    <dgm:cxn modelId="{6105A7B1-FFA8-4517-897E-52C1D05652A7}" type="presParOf" srcId="{47A4F93D-D0D2-47F4-9FE0-94592F18BA57}" destId="{CD64902A-E7C1-43EB-97E1-9AD082FE2AB2}" srcOrd="6" destOrd="0" presId="urn:microsoft.com/office/officeart/2005/8/layout/cycle2"/>
    <dgm:cxn modelId="{0A2133D0-1EC0-4D51-9BCE-041646973A0F}" type="presParOf" srcId="{47A4F93D-D0D2-47F4-9FE0-94592F18BA57}" destId="{A905B5A5-1092-4A38-934A-651649E61659}" srcOrd="7" destOrd="0" presId="urn:microsoft.com/office/officeart/2005/8/layout/cycle2"/>
    <dgm:cxn modelId="{0D75FA4C-42DA-4179-86A0-D760D6309839}" type="presParOf" srcId="{A905B5A5-1092-4A38-934A-651649E61659}" destId="{6DD198EC-7651-4385-A181-1A47727CF1F9}" srcOrd="0" destOrd="0" presId="urn:microsoft.com/office/officeart/2005/8/layout/cycle2"/>
    <dgm:cxn modelId="{510CBB8B-C871-4EA6-9F4C-692E646DFEB5}" type="presParOf" srcId="{47A4F93D-D0D2-47F4-9FE0-94592F18BA57}" destId="{B91BF341-4C3F-429C-A995-BA2C5D977697}" srcOrd="8" destOrd="0" presId="urn:microsoft.com/office/officeart/2005/8/layout/cycle2"/>
    <dgm:cxn modelId="{B34827FB-5CB7-4F4E-BEE4-A1A4214C2C07}" type="presParOf" srcId="{47A4F93D-D0D2-47F4-9FE0-94592F18BA57}" destId="{D99CA1E1-CD60-46FC-B1F7-B56118197D03}" srcOrd="9" destOrd="0" presId="urn:microsoft.com/office/officeart/2005/8/layout/cycle2"/>
    <dgm:cxn modelId="{FB7E9CBF-9EED-420E-B24F-AB4D0699519E}" type="presParOf" srcId="{D99CA1E1-CD60-46FC-B1F7-B56118197D03}" destId="{B2FE1E54-4A9B-4C01-AE37-55E7E950C4E9}" srcOrd="0" destOrd="0" presId="urn:microsoft.com/office/officeart/2005/8/layout/cycle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C8DE11-A868-4D89-BACC-520A9FCE2927}">
      <dsp:nvSpPr>
        <dsp:cNvPr id="0" name=""/>
        <dsp:cNvSpPr/>
      </dsp:nvSpPr>
      <dsp:spPr>
        <a:xfrm>
          <a:off x="3660502" y="91"/>
          <a:ext cx="1365795" cy="13657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Кредиты</a:t>
          </a:r>
          <a:endParaRPr lang="ru-RU" sz="1800" kern="1200" dirty="0"/>
        </a:p>
      </dsp:txBody>
      <dsp:txXfrm>
        <a:off x="3660502" y="91"/>
        <a:ext cx="1365795" cy="1365795"/>
      </dsp:txXfrm>
    </dsp:sp>
    <dsp:sp modelId="{A07F3012-D67A-48D4-9630-CE090E06541B}">
      <dsp:nvSpPr>
        <dsp:cNvPr id="0" name=""/>
        <dsp:cNvSpPr/>
      </dsp:nvSpPr>
      <dsp:spPr>
        <a:xfrm rot="2160000">
          <a:off x="4983468" y="1049951"/>
          <a:ext cx="364473" cy="460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2160000">
        <a:off x="4983468" y="1049951"/>
        <a:ext cx="364473" cy="460956"/>
      </dsp:txXfrm>
    </dsp:sp>
    <dsp:sp modelId="{9DFDF24F-DB79-473D-A516-1881D95E41E9}">
      <dsp:nvSpPr>
        <dsp:cNvPr id="0" name=""/>
        <dsp:cNvSpPr/>
      </dsp:nvSpPr>
      <dsp:spPr>
        <a:xfrm>
          <a:off x="5321803" y="1207097"/>
          <a:ext cx="1365795" cy="13657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Прибыль</a:t>
          </a:r>
          <a:endParaRPr lang="ru-RU" sz="1800" kern="1200" dirty="0"/>
        </a:p>
      </dsp:txBody>
      <dsp:txXfrm>
        <a:off x="5321803" y="1207097"/>
        <a:ext cx="1365795" cy="1365795"/>
      </dsp:txXfrm>
    </dsp:sp>
    <dsp:sp modelId="{5F4525B5-2BD1-4A60-A598-80798CBFE3E0}">
      <dsp:nvSpPr>
        <dsp:cNvPr id="0" name=""/>
        <dsp:cNvSpPr/>
      </dsp:nvSpPr>
      <dsp:spPr>
        <a:xfrm rot="6480000">
          <a:off x="5508371" y="2626195"/>
          <a:ext cx="364473" cy="460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6480000">
        <a:off x="5508371" y="2626195"/>
        <a:ext cx="364473" cy="460956"/>
      </dsp:txXfrm>
    </dsp:sp>
    <dsp:sp modelId="{20AB4D4E-D049-4DED-B615-6E6A044FC1A5}">
      <dsp:nvSpPr>
        <dsp:cNvPr id="0" name=""/>
        <dsp:cNvSpPr/>
      </dsp:nvSpPr>
      <dsp:spPr>
        <a:xfrm>
          <a:off x="4687242" y="3160074"/>
          <a:ext cx="1365795" cy="13657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Зарплата</a:t>
          </a:r>
          <a:endParaRPr lang="ru-RU" sz="1800" kern="1200" dirty="0"/>
        </a:p>
      </dsp:txBody>
      <dsp:txXfrm>
        <a:off x="4687242" y="3160074"/>
        <a:ext cx="1365795" cy="1365795"/>
      </dsp:txXfrm>
    </dsp:sp>
    <dsp:sp modelId="{86993B8C-0542-40DF-8D43-BDD9D31B6A55}">
      <dsp:nvSpPr>
        <dsp:cNvPr id="0" name=""/>
        <dsp:cNvSpPr/>
      </dsp:nvSpPr>
      <dsp:spPr>
        <a:xfrm rot="10800000">
          <a:off x="4171478" y="3612494"/>
          <a:ext cx="364473" cy="460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171478" y="3612494"/>
        <a:ext cx="364473" cy="460956"/>
      </dsp:txXfrm>
    </dsp:sp>
    <dsp:sp modelId="{CD64902A-E7C1-43EB-97E1-9AD082FE2AB2}">
      <dsp:nvSpPr>
        <dsp:cNvPr id="0" name=""/>
        <dsp:cNvSpPr/>
      </dsp:nvSpPr>
      <dsp:spPr>
        <a:xfrm>
          <a:off x="2633761" y="3160074"/>
          <a:ext cx="1365795" cy="13657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Вклады</a:t>
          </a:r>
          <a:endParaRPr lang="ru-RU" sz="1800" kern="1200" dirty="0"/>
        </a:p>
      </dsp:txBody>
      <dsp:txXfrm>
        <a:off x="2633761" y="3160074"/>
        <a:ext cx="1365795" cy="1365795"/>
      </dsp:txXfrm>
    </dsp:sp>
    <dsp:sp modelId="{A905B5A5-1092-4A38-934A-651649E61659}">
      <dsp:nvSpPr>
        <dsp:cNvPr id="0" name=""/>
        <dsp:cNvSpPr/>
      </dsp:nvSpPr>
      <dsp:spPr>
        <a:xfrm rot="15120000">
          <a:off x="2820329" y="2645816"/>
          <a:ext cx="364473" cy="460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5120000">
        <a:off x="2820329" y="2645816"/>
        <a:ext cx="364473" cy="460956"/>
      </dsp:txXfrm>
    </dsp:sp>
    <dsp:sp modelId="{B91BF341-4C3F-429C-A995-BA2C5D977697}">
      <dsp:nvSpPr>
        <dsp:cNvPr id="0" name=""/>
        <dsp:cNvSpPr/>
      </dsp:nvSpPr>
      <dsp:spPr>
        <a:xfrm>
          <a:off x="1999200" y="1207097"/>
          <a:ext cx="1365795" cy="13657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Скидки</a:t>
          </a:r>
          <a:endParaRPr lang="ru-RU" sz="1800" kern="1200" dirty="0"/>
        </a:p>
      </dsp:txBody>
      <dsp:txXfrm>
        <a:off x="1999200" y="1207097"/>
        <a:ext cx="1365795" cy="1365795"/>
      </dsp:txXfrm>
    </dsp:sp>
    <dsp:sp modelId="{D99CA1E1-CD60-46FC-B1F7-B56118197D03}">
      <dsp:nvSpPr>
        <dsp:cNvPr id="0" name=""/>
        <dsp:cNvSpPr/>
      </dsp:nvSpPr>
      <dsp:spPr>
        <a:xfrm rot="19440000">
          <a:off x="3322167" y="1062077"/>
          <a:ext cx="364473" cy="460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9440000">
        <a:off x="3322167" y="1062077"/>
        <a:ext cx="364473" cy="460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E66FD7-8BF0-4A49-99B1-796CBE0217B7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85DE6C-041F-484A-9275-4DEE2A04B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sbiryukova.narod.ru/Muz/Portret/Portret_sr/Stevin_3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71701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/>
              <a:t>Межрегиональная дистанционная  конференция- конкурс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учащихся 1-7-х классов         «Первые шаги в науку</a:t>
            </a:r>
            <a:r>
              <a:rPr lang="ru-RU" sz="2000" b="1" dirty="0" smtClean="0"/>
              <a:t>»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Секция математики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1857388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dirty="0" smtClean="0"/>
              <a:t>Проект  выполнила ученица 7 «Г» класса МОУ «СОШ № 28» г. Балаково  </a:t>
            </a:r>
            <a:r>
              <a:rPr lang="ru-RU" sz="2600" b="1" dirty="0" smtClean="0"/>
              <a:t>Саратовской области Анохина </a:t>
            </a:r>
            <a:r>
              <a:rPr lang="ru-RU" sz="2600" b="1" dirty="0" smtClean="0"/>
              <a:t>Юлия</a:t>
            </a:r>
          </a:p>
          <a:p>
            <a:r>
              <a:rPr lang="ru-RU" sz="2600" b="1" dirty="0" smtClean="0"/>
              <a:t>Руководитель: </a:t>
            </a:r>
            <a:r>
              <a:rPr lang="ru-RU" sz="2600" b="1" dirty="0" err="1" smtClean="0"/>
              <a:t>Пудикова</a:t>
            </a:r>
            <a:r>
              <a:rPr lang="ru-RU" sz="2600" b="1" dirty="0" smtClean="0"/>
              <a:t> Валентина Дмитриевна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г. Балаково   2011 год</a:t>
            </a:r>
            <a:endParaRPr lang="ru-RU" sz="24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2910" y="2143116"/>
            <a:ext cx="7772400" cy="1357321"/>
          </a:xfrm>
          <a:prstGeom prst="rect">
            <a:avLst/>
          </a:prstGeom>
        </p:spPr>
        <p:txBody>
          <a:bodyPr vert="horz" anchor="t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Проценты вокруг нас</a:t>
            </a:r>
            <a:endParaRPr kumimoji="0" lang="ru-RU" sz="6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1143000"/>
          </a:xfrm>
        </p:spPr>
        <p:txBody>
          <a:bodyPr/>
          <a:lstStyle/>
          <a:p>
            <a:pPr algn="ctr"/>
            <a:r>
              <a:rPr lang="ru-RU" dirty="0" smtClean="0"/>
              <a:t>Задача на проценты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    При продаже товара за  1386 рублей получено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    10% прибыли. Определите себестоимость товара.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    Решение: 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    процент прибыли берется  по отношению к себестоимости, принимаемой за 100%. Значит, продажная цена (1386р.) составляет 100% + 10% = 110%  себестоимости.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     Себестоимость равна  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    (1386 ∙ 100)/110 = 1260(руб.)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     Ответ: себестоимость товара 1260 рублей</a:t>
            </a:r>
          </a:p>
        </p:txBody>
      </p:sp>
      <p:pic>
        <p:nvPicPr>
          <p:cNvPr id="4" name="Picture 7" descr="Рисунок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14290"/>
            <a:ext cx="16859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на проценты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Сколько чистого спирта надо прибавить к 735г шестнадцати процентного раствора йода в спирте, чтобы получить десяти процентный раствор?</a:t>
            </a:r>
          </a:p>
          <a:p>
            <a:pPr>
              <a:buNone/>
            </a:pPr>
            <a:r>
              <a:rPr lang="ru-RU" sz="2400" dirty="0" smtClean="0"/>
              <a:t>   Решение:</a:t>
            </a:r>
          </a:p>
          <a:p>
            <a:pPr>
              <a:buNone/>
            </a:pPr>
            <a:r>
              <a:rPr lang="ru-RU" sz="2400" dirty="0" smtClean="0"/>
              <a:t>   1) 735 ∙ 0,16 = 117,6(г)</a:t>
            </a:r>
          </a:p>
          <a:p>
            <a:pPr>
              <a:buNone/>
            </a:pPr>
            <a:r>
              <a:rPr lang="ru-RU" sz="2400" dirty="0" smtClean="0"/>
              <a:t>   2) 117,6 : 0,10 = 1176(г)</a:t>
            </a:r>
          </a:p>
          <a:p>
            <a:pPr>
              <a:buNone/>
            </a:pPr>
            <a:r>
              <a:rPr lang="ru-RU" sz="2400" dirty="0" smtClean="0"/>
              <a:t>   3) 1176 - 735 = 441(г)</a:t>
            </a:r>
          </a:p>
          <a:p>
            <a:pPr>
              <a:buNone/>
            </a:pPr>
            <a:r>
              <a:rPr lang="ru-RU" sz="2400" dirty="0" smtClean="0"/>
              <a:t>   Ответ: 441 г чистого спирта</a:t>
            </a:r>
          </a:p>
        </p:txBody>
      </p:sp>
      <p:pic>
        <p:nvPicPr>
          <p:cNvPr id="4" name="Picture 4" descr="Рисун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9" y="3357563"/>
            <a:ext cx="2244715" cy="2657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Проценты вокруг нас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54162"/>
            <a:ext cx="8072494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/>
              <a:t>1) В какой аптеке выгоднее приобретать лекарства?</a:t>
            </a:r>
          </a:p>
          <a:p>
            <a:pPr marL="514350" indent="-514350">
              <a:buNone/>
            </a:pPr>
            <a:r>
              <a:rPr lang="ru-RU" sz="2400" dirty="0" smtClean="0"/>
              <a:t>2) В каком банке «Экспресс –Волга» или Сбербанке выгоднее оформить вклад?</a:t>
            </a:r>
          </a:p>
          <a:p>
            <a:pPr marL="514350" indent="-514350">
              <a:buNone/>
            </a:pPr>
            <a:r>
              <a:rPr lang="ru-RU" sz="2400" dirty="0" smtClean="0"/>
              <a:t>3)Выгодно  </a:t>
            </a:r>
            <a:r>
              <a:rPr lang="ru-RU" sz="2400" dirty="0" smtClean="0"/>
              <a:t>ли оформить  в кредит покупку ПК? </a:t>
            </a:r>
          </a:p>
          <a:p>
            <a:pPr marL="514350" indent="-514350">
              <a:buNone/>
            </a:pPr>
            <a:r>
              <a:rPr lang="ru-RU" sz="2400" dirty="0" smtClean="0"/>
              <a:t>4) Можно ли сегодня жить, не пользуясь процентами?</a:t>
            </a:r>
          </a:p>
          <a:p>
            <a:pPr marL="514350" indent="-514350">
              <a:buNone/>
            </a:pPr>
            <a:endParaRPr lang="ru-RU" sz="2400" dirty="0" smtClean="0"/>
          </a:p>
          <a:p>
            <a:endParaRPr lang="ru-RU" dirty="0"/>
          </a:p>
        </p:txBody>
      </p:sp>
      <p:pic>
        <p:nvPicPr>
          <p:cNvPr id="1026" name="Picture 2" descr="D:\Мои документы\Мои рисунки\4-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095977"/>
            <a:ext cx="1928826" cy="1766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Гипотезы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Выгоднее посещать аптеки, которые предлагают дисконтные карты.</a:t>
            </a:r>
          </a:p>
          <a:p>
            <a:r>
              <a:rPr lang="ru-RU" sz="2400" dirty="0" smtClean="0"/>
              <a:t>В Сберегательном банке  – самые надежные и выгодные вклады.</a:t>
            </a:r>
          </a:p>
          <a:p>
            <a:r>
              <a:rPr lang="ru-RU" sz="2400" dirty="0" smtClean="0"/>
              <a:t>Любой человек  в повседневной жизни постоянно встречается с процентами.</a:t>
            </a:r>
            <a:endParaRPr lang="ru-RU" sz="2400" dirty="0"/>
          </a:p>
        </p:txBody>
      </p:sp>
      <p:pic>
        <p:nvPicPr>
          <p:cNvPr id="1027" name="Picture 3" descr="C:\Documents and Settings\Admin\Рабочий стол\2559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4649" y="4357694"/>
            <a:ext cx="2414163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5214974" cy="32258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Аптека«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Implozia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Дисконтная карта выдается при покупке на сумму 200 рублей.</a:t>
            </a:r>
            <a:br>
              <a:rPr lang="ru-RU" sz="2400" dirty="0" smtClean="0"/>
            </a:br>
            <a:r>
              <a:rPr lang="ru-RU" sz="2400" dirty="0" smtClean="0"/>
              <a:t>Сумма всех покупок зачисляется   на Ваш  накопительный счет.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43636" y="928670"/>
            <a:ext cx="2476191" cy="159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4000504"/>
          <a:ext cx="628654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078"/>
                <a:gridCol w="898078"/>
                <a:gridCol w="898078"/>
                <a:gridCol w="898078"/>
                <a:gridCol w="1042906"/>
                <a:gridCol w="753250"/>
                <a:gridCol w="898078"/>
              </a:tblGrid>
              <a:tr h="7671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 </a:t>
                      </a:r>
                      <a:r>
                        <a:rPr lang="ru-RU" sz="2400" dirty="0" smtClean="0"/>
                        <a:t> руб.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8000</a:t>
                      </a:r>
                      <a:endParaRPr lang="ru-RU" dirty="0"/>
                    </a:p>
                  </a:txBody>
                  <a:tcPr/>
                </a:tc>
              </a:tr>
              <a:tr h="590140">
                <a:tc>
                  <a:txBody>
                    <a:bodyPr/>
                    <a:lstStyle/>
                    <a:p>
                      <a:r>
                        <a:rPr lang="ru-RU" dirty="0" smtClean="0"/>
                        <a:t>Скидка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Соцопрос: какими услугами банков вы пользовались?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</a:t>
            </a:r>
          </a:p>
          <a:p>
            <a:pPr>
              <a:buNone/>
            </a:pPr>
            <a:r>
              <a:rPr lang="ru-RU" sz="2000" dirty="0" smtClean="0"/>
              <a:t>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14678" y="3500438"/>
          <a:ext cx="1571636" cy="1071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643570" y="1397000"/>
          <a:ext cx="1976430" cy="28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7786710" y="1357298"/>
          <a:ext cx="500066" cy="92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1500166" y="18573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0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Сбербанк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Вклады  «Накопительный»  и  «Пенсионный»</a:t>
            </a:r>
          </a:p>
          <a:p>
            <a:pPr>
              <a:buNone/>
            </a:pPr>
            <a:r>
              <a:rPr lang="ru-RU" sz="2400" dirty="0" smtClean="0"/>
              <a:t>     «Накопительный»: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</a:t>
            </a:r>
          </a:p>
          <a:p>
            <a:pPr>
              <a:buNone/>
            </a:pPr>
            <a:r>
              <a:rPr lang="ru-RU" sz="2400" dirty="0" smtClean="0"/>
              <a:t>            «Пенсионный»:</a:t>
            </a:r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643182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Мин. взнос.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100000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 </a:t>
                      </a:r>
                      <a:r>
                        <a:rPr lang="en-US" dirty="0" smtClean="0"/>
                        <a:t>300000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731 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32280 руб.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485776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Мин. взнос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3 до 6 мес.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6 м. до 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 1 г. до 2 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10000 р.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(5%)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3,75 %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11000р.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Банк «Экспресс-Волга»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56" cy="1928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15"/>
                <a:gridCol w="2057415"/>
                <a:gridCol w="2057415"/>
                <a:gridCol w="2057411"/>
              </a:tblGrid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Оптимальный</a:t>
                      </a:r>
                      <a:endParaRPr lang="ru-RU" dirty="0"/>
                    </a:p>
                  </a:txBody>
                  <a:tcPr marL="99376" marR="9937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10 000 руб.</a:t>
                      </a:r>
                      <a:endParaRPr lang="ru-RU" dirty="0"/>
                    </a:p>
                  </a:txBody>
                  <a:tcPr marL="99376" marR="9937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6 %      на 2 года</a:t>
                      </a:r>
                      <a:endParaRPr lang="ru-RU" dirty="0"/>
                    </a:p>
                  </a:txBody>
                  <a:tcPr marL="99376" marR="9937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30 000 руб. – 33600 руб.</a:t>
                      </a:r>
                      <a:endParaRPr lang="ru-RU" dirty="0"/>
                    </a:p>
                  </a:txBody>
                  <a:tcPr marL="99376" marR="99376"/>
                </a:tc>
              </a:tr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Пенсионный</a:t>
                      </a:r>
                      <a:endParaRPr lang="ru-RU" dirty="0"/>
                    </a:p>
                  </a:txBody>
                  <a:tcPr marL="99376" marR="9937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1000 руб.</a:t>
                      </a:r>
                      <a:endParaRPr lang="ru-RU" dirty="0"/>
                    </a:p>
                  </a:txBody>
                  <a:tcPr marL="99376" marR="9937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6 % на 2 года</a:t>
                      </a:r>
                      <a:endParaRPr lang="ru-RU" dirty="0"/>
                    </a:p>
                  </a:txBody>
                  <a:tcPr marL="99376" marR="9937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10000 </a:t>
                      </a:r>
                      <a:r>
                        <a:rPr lang="ru-RU" baseline="0" dirty="0" err="1" smtClean="0"/>
                        <a:t>руб</a:t>
                      </a:r>
                      <a:r>
                        <a:rPr lang="ru-RU" baseline="0" dirty="0" smtClean="0"/>
                        <a:t> – 11200 </a:t>
                      </a:r>
                      <a:r>
                        <a:rPr lang="ru-RU" baseline="0" dirty="0" err="1" smtClean="0"/>
                        <a:t>руб</a:t>
                      </a:r>
                      <a:endParaRPr lang="ru-RU" dirty="0"/>
                    </a:p>
                  </a:txBody>
                  <a:tcPr marL="99376" marR="99376"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Покупка компьютера в кредит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54162"/>
            <a:ext cx="821537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</a:t>
            </a:r>
            <a:r>
              <a:rPr lang="ru-RU" sz="2000" dirty="0" smtClean="0"/>
              <a:t>Компания «Эльдорадо» – сеть магазинов электроники и бытовой техники в России. Эльдорадо — мифическая страна золота и  драгоценных камней, «</a:t>
            </a:r>
            <a:r>
              <a:rPr lang="ru-RU" sz="2000" i="1" dirty="0" smtClean="0"/>
              <a:t>где сокровища эти так же обычны, как у нас обыкновенный булыжник</a:t>
            </a:r>
            <a:r>
              <a:rPr lang="ru-RU" sz="2000" dirty="0" smtClean="0"/>
              <a:t>»</a:t>
            </a:r>
          </a:p>
          <a:p>
            <a:pPr>
              <a:buNone/>
            </a:pPr>
            <a:r>
              <a:rPr lang="ru-RU" sz="2000" dirty="0" smtClean="0"/>
              <a:t>       Стоимость ПК  27 000 рублей.</a:t>
            </a:r>
          </a:p>
          <a:p>
            <a:pPr>
              <a:buNone/>
            </a:pPr>
            <a:r>
              <a:rPr lang="ru-RU" sz="2000" dirty="0" smtClean="0"/>
              <a:t>      Я рассмотрела кредит  со ставкой 18% годовых на 12 месяцев, с ежемесячной комиссией  за обслуживание  1% от суммы кредита, метод погашения равными долями в течение всего срока,  другими словами, ежемесячный платёж - одна и та же сумма. </a:t>
            </a:r>
          </a:p>
          <a:p>
            <a:endParaRPr lang="ru-RU" sz="2000" dirty="0" smtClean="0"/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4786322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 1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Ставка -18 %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Первоначальный взнос -0%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Ежемесячно</a:t>
                      </a:r>
                      <a:r>
                        <a:rPr lang="ru-RU" baseline="0" dirty="0" smtClean="0"/>
                        <a:t> -</a:t>
                      </a:r>
                      <a:r>
                        <a:rPr lang="en-US" baseline="0" dirty="0" smtClean="0"/>
                        <a:t>2484 </a:t>
                      </a:r>
                      <a:r>
                        <a:rPr lang="ru-RU" dirty="0" smtClean="0"/>
                        <a:t>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Переплата – 2808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Цель и  задачи 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11532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dirty="0" smtClean="0"/>
              <a:t>     Тема «Проценты» была и остается актуальной. С процентами мы встречаемся не только в математике. При работе над проектом я поставила </a:t>
            </a:r>
            <a:r>
              <a:rPr lang="ru-RU" sz="3100" b="1" dirty="0" smtClean="0"/>
              <a:t>цель</a:t>
            </a:r>
            <a:r>
              <a:rPr lang="ru-RU" sz="3100" dirty="0" smtClean="0"/>
              <a:t>: углубить  свои знания о процентах и получить новые сведения о них из разных  сфер  жизни человека.</a:t>
            </a:r>
          </a:p>
          <a:p>
            <a:pPr>
              <a:buNone/>
            </a:pPr>
            <a:r>
              <a:rPr lang="ru-RU" sz="3100" dirty="0" smtClean="0"/>
              <a:t>     </a:t>
            </a:r>
            <a:r>
              <a:rPr lang="ru-RU" sz="3100" b="1" dirty="0" smtClean="0"/>
              <a:t>Задачи</a:t>
            </a:r>
            <a:r>
              <a:rPr lang="ru-RU" sz="3100" dirty="0" smtClean="0"/>
              <a:t>: применив способы перевода чисел в проценты и обратно, определить связь математики с реальной жизнью;  изучить историю возникновения процентов и исследовать выгодные  условия  использования процентов в действительности; поработать с ресурсами </a:t>
            </a:r>
            <a:r>
              <a:rPr lang="en-US" sz="3100" dirty="0" smtClean="0"/>
              <a:t>Internet </a:t>
            </a:r>
            <a:r>
              <a:rPr lang="ru-RU" sz="3100" dirty="0" smtClean="0"/>
              <a:t>и получить опыт публичного выступления.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Результаты   исследования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1) Выгоднее приобретать лекарства  в аптеке по</a:t>
            </a:r>
          </a:p>
          <a:p>
            <a:pPr>
              <a:buNone/>
            </a:pPr>
            <a:r>
              <a:rPr lang="ru-RU" sz="2400" dirty="0" smtClean="0"/>
              <a:t> дисконтной карте.</a:t>
            </a:r>
          </a:p>
          <a:p>
            <a:pPr>
              <a:buNone/>
            </a:pPr>
            <a:r>
              <a:rPr lang="ru-RU" sz="2400" dirty="0" smtClean="0"/>
              <a:t>2) Процентная ставка в банке «Экспресс – Волга» </a:t>
            </a:r>
          </a:p>
          <a:p>
            <a:pPr>
              <a:buNone/>
            </a:pPr>
            <a:r>
              <a:rPr lang="ru-RU" sz="2400" dirty="0" smtClean="0"/>
              <a:t>выше, чем в Сбербанке, но Сберегательный банк </a:t>
            </a:r>
          </a:p>
          <a:p>
            <a:pPr>
              <a:buNone/>
            </a:pPr>
            <a:r>
              <a:rPr lang="ru-RU" sz="2400" dirty="0" smtClean="0"/>
              <a:t>государственный, поэтому он надежнее.</a:t>
            </a:r>
          </a:p>
          <a:p>
            <a:pPr>
              <a:buNone/>
            </a:pPr>
            <a:r>
              <a:rPr lang="ru-RU" sz="2400" dirty="0" smtClean="0"/>
              <a:t>3) В «Эльдорадо» можно оформить кредит на покупку</a:t>
            </a:r>
          </a:p>
          <a:p>
            <a:pPr>
              <a:buNone/>
            </a:pPr>
            <a:r>
              <a:rPr lang="ru-RU" sz="2400" dirty="0" smtClean="0"/>
              <a:t> ПК, но с обязательной переплатой.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714488"/>
            <a:ext cx="1357314" cy="226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54162"/>
            <a:ext cx="8286808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      Во время работы над проектом я  рассмотрела задачи на проценты из ГИА, познакомилась с понятием   льготы, скидки, кредиты.  Мне удалось достичь поставленной цели и  доказать, что проценты применяются в различных сферах  жизнедеятельности человека: в  </a:t>
            </a:r>
            <a:r>
              <a:rPr lang="ru-RU" sz="2000" dirty="0" smtClean="0"/>
              <a:t>финансовых расчетах,  </a:t>
            </a:r>
            <a:r>
              <a:rPr lang="ru-RU" sz="2000" dirty="0" smtClean="0"/>
              <a:t>в банковском деле,  в торговле.  Проведенные мною исследования показали,  </a:t>
            </a:r>
            <a:r>
              <a:rPr lang="ru-RU" sz="2000" dirty="0" smtClean="0"/>
              <a:t>насколько  </a:t>
            </a:r>
            <a:r>
              <a:rPr lang="ru-RU" sz="2000" dirty="0" smtClean="0"/>
              <a:t>важно значение  процента  в жизни современного человека.  Я поработала с ресурсами </a:t>
            </a:r>
            <a:r>
              <a:rPr lang="en-US" sz="2000" dirty="0" smtClean="0"/>
              <a:t>Internet </a:t>
            </a:r>
            <a:r>
              <a:rPr lang="ru-RU" sz="2000" dirty="0" smtClean="0"/>
              <a:t> и  узнала много нового.  Думаю, что мне это  пригодится в дальнейшей  учебе.</a:t>
            </a:r>
          </a:p>
          <a:p>
            <a:pPr>
              <a:lnSpc>
                <a:spcPct val="80000"/>
              </a:lnSpc>
              <a:buNone/>
            </a:pPr>
            <a:endParaRPr lang="ru-RU" sz="2400" dirty="0" smtClean="0"/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. </a:t>
            </a:r>
            <a:endParaRPr lang="en-US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357290" y="357166"/>
            <a:ext cx="5761038" cy="10033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Делаем выводы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54162"/>
            <a:ext cx="8429684" cy="4525963"/>
          </a:xfrm>
        </p:spPr>
        <p:txBody>
          <a:bodyPr numCol="1"/>
          <a:lstStyle/>
          <a:p>
            <a:pPr>
              <a:buNone/>
            </a:pPr>
            <a:r>
              <a:rPr lang="ru-RU" sz="2400" dirty="0" smtClean="0"/>
              <a:t>1. Математика 6 класс \ С.М. Никольский,  М.К. Потапов,  Н.Н. Решетников, А.В. </a:t>
            </a:r>
            <a:r>
              <a:rPr lang="ru-RU" sz="2400" dirty="0" err="1" smtClean="0"/>
              <a:t>Шевкин</a:t>
            </a:r>
            <a:r>
              <a:rPr lang="ru-RU" sz="2400" dirty="0" smtClean="0"/>
              <a:t>.    – Москва,  «Просвещение» , 2009 год.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2.</a:t>
            </a:r>
            <a:r>
              <a:rPr lang="en-US" sz="2400" dirty="0" smtClean="0"/>
              <a:t> http://mat.1september.ru/2002/36/no36_2.htm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3.</a:t>
            </a:r>
            <a:r>
              <a:rPr lang="en-US" sz="2400" dirty="0" smtClean="0"/>
              <a:t>http://wiki.saripkro.ru/index.php/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4.</a:t>
            </a:r>
            <a:r>
              <a:rPr lang="en-US" sz="2400" dirty="0" smtClean="0"/>
              <a:t> http://wiki.kem-edu.ru/index.php5</a:t>
            </a:r>
            <a:r>
              <a:rPr lang="en-US" sz="2400" dirty="0" smtClean="0"/>
              <a:t>/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5. http</a:t>
            </a:r>
            <a:r>
              <a:rPr lang="ru-RU" sz="2400" dirty="0" smtClean="0"/>
              <a:t>://www.sbrf.ru/moscow/ru/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864096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Из истории развития процентов</a:t>
            </a:r>
            <a:b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3600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 smtClean="0"/>
              <a:t>Слово процент происходит от латинских слов </a:t>
            </a:r>
            <a:r>
              <a:rPr lang="en-US" sz="2600" dirty="0" smtClean="0"/>
              <a:t>pro centum</a:t>
            </a:r>
            <a:r>
              <a:rPr lang="ru-RU" sz="2600" dirty="0" smtClean="0"/>
              <a:t>, что буквально означает «со ста». Обозначается: %</a:t>
            </a:r>
          </a:p>
          <a:p>
            <a:pPr>
              <a:buNone/>
            </a:pPr>
            <a:r>
              <a:rPr lang="ru-RU" sz="2600" dirty="0" smtClean="0"/>
              <a:t>   </a:t>
            </a:r>
            <a:r>
              <a:rPr lang="ru-RU" sz="2600" dirty="0" smtClean="0"/>
              <a:t> </a:t>
            </a:r>
            <a:r>
              <a:rPr lang="ru-RU" sz="2600" b="1" dirty="0" smtClean="0"/>
              <a:t>Версия</a:t>
            </a:r>
            <a:r>
              <a:rPr lang="ru-RU" sz="2600" dirty="0" smtClean="0"/>
              <a:t>: знак % произошел, как предполагают,</a:t>
            </a:r>
            <a:br>
              <a:rPr lang="ru-RU" sz="2600" dirty="0" smtClean="0"/>
            </a:br>
            <a:r>
              <a:rPr lang="ru-RU" sz="2600" dirty="0" smtClean="0"/>
              <a:t>благодаря опечатке. В рукописях </a:t>
            </a:r>
            <a:r>
              <a:rPr lang="en-US" sz="2600" dirty="0" smtClean="0"/>
              <a:t>pro centum</a:t>
            </a:r>
            <a:r>
              <a:rPr lang="ru-RU" sz="2600" dirty="0" smtClean="0"/>
              <a:t> часто заменяли словом «</a:t>
            </a:r>
            <a:r>
              <a:rPr lang="en-US" sz="2600" dirty="0" smtClean="0"/>
              <a:t>cento</a:t>
            </a:r>
            <a:r>
              <a:rPr lang="ru-RU" sz="2600" dirty="0" smtClean="0"/>
              <a:t>»</a:t>
            </a:r>
            <a:r>
              <a:rPr lang="en-US" sz="2600" dirty="0" smtClean="0"/>
              <a:t>(</a:t>
            </a:r>
            <a:r>
              <a:rPr lang="ru-RU" sz="2600" dirty="0" smtClean="0"/>
              <a:t>сто) и писали его сокращенно – </a:t>
            </a:r>
            <a:r>
              <a:rPr lang="en-US" sz="2600" dirty="0" err="1" smtClean="0"/>
              <a:t>cto</a:t>
            </a:r>
            <a:r>
              <a:rPr lang="ru-RU" sz="2600" dirty="0" smtClean="0"/>
              <a:t>. В 1685 году в Париже была напечатана книга – руководство по коммерческой арифметике, где по ошибке наборщик вместо </a:t>
            </a:r>
            <a:r>
              <a:rPr lang="en-US" sz="2600" dirty="0" err="1" smtClean="0"/>
              <a:t>cto</a:t>
            </a:r>
            <a:r>
              <a:rPr lang="ru-RU" sz="2600" dirty="0" smtClean="0"/>
              <a:t> набрал %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00570"/>
            <a:ext cx="3062317" cy="216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123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Древний Вавилон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Идея выражения частей целого постоянно в одних и тех же долях, вызванная практическими соображениями, родилась еще в древности у вавилонян. Ряд задач клинописных табличек посвящен исчислению процентов, однако вавилонские ростовщики считали не «со ста», а «с шестидесяти». 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285728"/>
            <a:ext cx="180976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 descr="D:\Организатор клипов (Microsoft)\MC90043530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16891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Древний Рим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Проценты были особенно распространены в Древнем Риме. Римляне называли процентами деньги, которые платил должник заимодавцу за каждую сотню. От римлян проценты перешли к другим народам Европы.</a:t>
            </a:r>
            <a:endParaRPr lang="ru-RU" sz="2400" dirty="0"/>
          </a:p>
        </p:txBody>
      </p:sp>
      <p:pic>
        <p:nvPicPr>
          <p:cNvPr id="1027" name="Picture 3" descr="E:\Проценты вокруг нас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357694"/>
            <a:ext cx="3020831" cy="2143157"/>
          </a:xfrm>
          <a:prstGeom prst="rect">
            <a:avLst/>
          </a:prstGeom>
          <a:noFill/>
        </p:spPr>
      </p:pic>
      <p:pic>
        <p:nvPicPr>
          <p:cNvPr id="6" name="Picture 10" descr="D:\Организатор клипов (Microsoft)\MC90041240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52"/>
            <a:ext cx="2144713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Из истории развития процентов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563004" cy="4151323"/>
          </a:xfrm>
        </p:spPr>
        <p:txBody>
          <a:bodyPr/>
          <a:lstStyle/>
          <a:p>
            <a:r>
              <a:rPr lang="ru-RU" sz="2400" dirty="0" smtClean="0">
                <a:latin typeface="Consolas" pitchFamily="49" charset="0"/>
              </a:rPr>
              <a:t>В Европе десятичные дроби </a:t>
            </a:r>
          </a:p>
          <a:p>
            <a:pPr>
              <a:buNone/>
            </a:pPr>
            <a:r>
              <a:rPr lang="ru-RU" sz="2400" dirty="0" smtClean="0">
                <a:latin typeface="Consolas" pitchFamily="49" charset="0"/>
              </a:rPr>
              <a:t>  появились на 1000 лет позже, </a:t>
            </a:r>
          </a:p>
          <a:p>
            <a:pPr>
              <a:buNone/>
            </a:pPr>
            <a:r>
              <a:rPr lang="ru-RU" sz="2400" dirty="0" smtClean="0">
                <a:latin typeface="Consolas" pitchFamily="49" charset="0"/>
              </a:rPr>
              <a:t>  их ввел бельгийский учёный </a:t>
            </a:r>
          </a:p>
          <a:p>
            <a:pPr>
              <a:buNone/>
            </a:pPr>
            <a:r>
              <a:rPr lang="ru-RU" sz="2400" dirty="0" smtClean="0">
                <a:latin typeface="Consolas" pitchFamily="49" charset="0"/>
              </a:rPr>
              <a:t>  Симон Стевин.</a:t>
            </a:r>
          </a:p>
          <a:p>
            <a:pPr>
              <a:buNone/>
            </a:pPr>
            <a:r>
              <a:rPr lang="ru-RU" sz="2400" dirty="0" smtClean="0">
                <a:latin typeface="Consolas" pitchFamily="49" charset="0"/>
              </a:rPr>
              <a:t>  В 1584 г. он впервые опубликовал </a:t>
            </a: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 </a:t>
            </a:r>
            <a:r>
              <a:rPr lang="ru-RU" sz="2400" dirty="0" smtClean="0">
                <a:latin typeface="Consolas" pitchFamily="49" charset="0"/>
              </a:rPr>
              <a:t>таблицу процентов.</a:t>
            </a:r>
          </a:p>
          <a:p>
            <a:endParaRPr lang="ru-RU" dirty="0"/>
          </a:p>
        </p:txBody>
      </p:sp>
      <p:pic>
        <p:nvPicPr>
          <p:cNvPr id="4" name="Picture 5" descr="http://sbiryukova.narod.ru/Muz/Portret/Portret_sr/Stevin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000892" y="2000240"/>
            <a:ext cx="1800225" cy="2160588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C0000"/>
                </a:solidFill>
                <a:latin typeface="Consolas" pitchFamily="49" charset="0"/>
              </a:rPr>
              <a:t>Символ  </a:t>
            </a:r>
            <a:r>
              <a:rPr lang="ru-RU" b="1" dirty="0" smtClean="0">
                <a:solidFill>
                  <a:srgbClr val="CC0000"/>
                </a:solidFill>
                <a:latin typeface="Consolas" pitchFamily="49" charset="0"/>
                <a:sym typeface="Symbol" pitchFamily="18" charset="2"/>
              </a:rPr>
              <a:t></a:t>
            </a:r>
            <a:r>
              <a:rPr lang="ru-RU" b="1" dirty="0" smtClean="0">
                <a:solidFill>
                  <a:srgbClr val="CC0000"/>
                </a:solidFill>
                <a:latin typeface="Consolas" pitchFamily="49" charset="0"/>
              </a:rPr>
              <a:t> появился не сразу:</a:t>
            </a:r>
            <a:br>
              <a:rPr lang="ru-RU" b="1" dirty="0" smtClean="0">
                <a:solidFill>
                  <a:srgbClr val="CC0000"/>
                </a:solidFill>
                <a:latin typeface="Consolas" pitchFamily="49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>
            <a:normAutofit/>
          </a:bodyPr>
          <a:lstStyle/>
          <a:p>
            <a:pPr marL="609600" indent="-609600"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latin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</a:rPr>
              <a:t>“</a:t>
            </a:r>
            <a:r>
              <a:rPr lang="ru-RU" b="1" dirty="0" smtClean="0">
                <a:latin typeface="Consolas" pitchFamily="49" charset="0"/>
              </a:rPr>
              <a:t>centum</a:t>
            </a:r>
            <a:r>
              <a:rPr lang="en-US" b="1" dirty="0" smtClean="0">
                <a:latin typeface="Consolas" pitchFamily="49" charset="0"/>
              </a:rPr>
              <a:t>”</a:t>
            </a:r>
            <a:r>
              <a:rPr lang="ru-RU" b="1" dirty="0" smtClean="0">
                <a:latin typeface="Consolas" pitchFamily="49" charset="0"/>
              </a:rPr>
              <a:t>      </a:t>
            </a:r>
            <a:r>
              <a:rPr lang="en-US" b="1" dirty="0" smtClean="0">
                <a:latin typeface="Consolas" pitchFamily="49" charset="0"/>
              </a:rPr>
              <a:t>“</a:t>
            </a:r>
            <a:r>
              <a:rPr lang="ru-RU" b="1" dirty="0" smtClean="0">
                <a:latin typeface="Consolas" pitchFamily="49" charset="0"/>
              </a:rPr>
              <a:t>cto</a:t>
            </a:r>
            <a:r>
              <a:rPr lang="en-US" b="1" dirty="0" smtClean="0">
                <a:latin typeface="Consolas" pitchFamily="49" charset="0"/>
              </a:rPr>
              <a:t>”</a:t>
            </a:r>
            <a:r>
              <a:rPr lang="ru-RU" b="1" dirty="0" smtClean="0">
                <a:latin typeface="Consolas" pitchFamily="49" charset="0"/>
              </a:rPr>
              <a:t>       </a:t>
            </a:r>
            <a:r>
              <a:rPr lang="ru-RU" b="1" baseline="30000" dirty="0" smtClean="0">
                <a:latin typeface="Consolas" pitchFamily="49" charset="0"/>
              </a:rPr>
              <a:t>с</a:t>
            </a:r>
            <a:r>
              <a:rPr lang="en-US" b="1" dirty="0" smtClean="0">
                <a:latin typeface="Consolas" pitchFamily="49" charset="0"/>
              </a:rPr>
              <a:t>t</a:t>
            </a:r>
            <a:r>
              <a:rPr lang="ru-RU" b="1" baseline="-25000" dirty="0" smtClean="0">
                <a:latin typeface="Consolas" pitchFamily="49" charset="0"/>
              </a:rPr>
              <a:t>о</a:t>
            </a:r>
            <a:r>
              <a:rPr lang="ru-RU" sz="3600" b="1" baseline="30000" dirty="0" smtClean="0">
                <a:latin typeface="Consolas" pitchFamily="49" charset="0"/>
              </a:rPr>
              <a:t>    </a:t>
            </a:r>
          </a:p>
          <a:p>
            <a:pPr marL="609600" indent="-609600">
              <a:buNone/>
              <a:defRPr/>
            </a:pPr>
            <a:r>
              <a:rPr lang="ru-RU" sz="3600" b="1" baseline="30000" dirty="0" smtClean="0">
                <a:solidFill>
                  <a:srgbClr val="FF0066"/>
                </a:solidFill>
                <a:latin typeface="Consolas" pitchFamily="49" charset="0"/>
              </a:rPr>
              <a:t>        </a:t>
            </a:r>
            <a:endParaRPr lang="ru-RU" b="1" dirty="0" smtClean="0">
              <a:solidFill>
                <a:srgbClr val="FF0066"/>
              </a:solidFill>
              <a:latin typeface="Consolas" pitchFamily="49" charset="0"/>
            </a:endParaRPr>
          </a:p>
          <a:p>
            <a:pPr marL="609600" indent="-609600">
              <a:buNone/>
              <a:defRPr/>
            </a:pPr>
            <a:r>
              <a:rPr lang="ru-RU" b="1" dirty="0" smtClean="0">
                <a:solidFill>
                  <a:srgbClr val="FF0066"/>
                </a:solidFill>
                <a:latin typeface="Consolas" pitchFamily="49" charset="0"/>
              </a:rPr>
              <a:t>       </a:t>
            </a:r>
            <a:r>
              <a:rPr lang="en-US" b="1" dirty="0" smtClean="0">
                <a:latin typeface="Consolas" pitchFamily="49" charset="0"/>
              </a:rPr>
              <a:t>“</a:t>
            </a:r>
            <a:r>
              <a:rPr lang="ru-RU" b="1" dirty="0" smtClean="0">
                <a:latin typeface="Consolas" pitchFamily="49" charset="0"/>
              </a:rPr>
              <a:t>о/</a:t>
            </a:r>
            <a:r>
              <a:rPr lang="ru-RU" b="1" dirty="0" err="1" smtClean="0">
                <a:latin typeface="Consolas" pitchFamily="49" charset="0"/>
              </a:rPr>
              <a:t>о</a:t>
            </a:r>
            <a:r>
              <a:rPr lang="en-US" b="1" dirty="0" smtClean="0">
                <a:latin typeface="Consolas" pitchFamily="49" charset="0"/>
              </a:rPr>
              <a:t>”</a:t>
            </a:r>
            <a:r>
              <a:rPr lang="ru-RU" b="1" dirty="0" smtClean="0">
                <a:latin typeface="Consolas" pitchFamily="49" charset="0"/>
              </a:rPr>
              <a:t>        </a:t>
            </a:r>
            <a:r>
              <a:rPr lang="en-US" b="1" dirty="0" smtClean="0">
                <a:latin typeface="Consolas" pitchFamily="49" charset="0"/>
              </a:rPr>
              <a:t>“ </a:t>
            </a:r>
            <a:r>
              <a:rPr lang="ru-RU" dirty="0" smtClean="0">
                <a:latin typeface="Consolas" pitchFamily="49" charset="0"/>
              </a:rPr>
              <a:t>%</a:t>
            </a:r>
            <a:r>
              <a:rPr lang="en-US" dirty="0" smtClean="0">
                <a:latin typeface="Consolas" pitchFamily="49" charset="0"/>
              </a:rPr>
              <a:t> ”</a:t>
            </a:r>
            <a:r>
              <a:rPr lang="ru-RU" b="1" dirty="0" smtClean="0">
                <a:latin typeface="Consolas" pitchFamily="49" charset="0"/>
              </a:rPr>
              <a:t> </a:t>
            </a:r>
          </a:p>
          <a:p>
            <a:pPr marL="609600" indent="-609600">
              <a:buNone/>
              <a:defRPr/>
            </a:pPr>
            <a:r>
              <a:rPr lang="ru-RU" b="1" i="1" dirty="0" smtClean="0">
                <a:latin typeface="Consolas" pitchFamily="49" charset="0"/>
              </a:rPr>
              <a:t> </a:t>
            </a:r>
          </a:p>
          <a:p>
            <a:pPr marL="609600" indent="-609600">
              <a:buNone/>
              <a:defRPr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B0F0"/>
                </a:solidFill>
              </a:rPr>
              <a:t>Сегодня процент – это частный вид</a:t>
            </a:r>
          </a:p>
          <a:p>
            <a:pPr marL="609600" indent="-609600">
              <a:buNone/>
              <a:defRPr/>
            </a:pPr>
            <a:r>
              <a:rPr lang="ru-RU" b="1" i="1" dirty="0" smtClean="0">
                <a:solidFill>
                  <a:srgbClr val="00B0F0"/>
                </a:solidFill>
              </a:rPr>
              <a:t> десятичных  дробей, сотая доля целого</a:t>
            </a:r>
            <a:endParaRPr lang="ru-RU" b="1" dirty="0" smtClean="0">
              <a:solidFill>
                <a:srgbClr val="00B0F0"/>
              </a:solidFill>
              <a:latin typeface="Consolas" pitchFamily="49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857488" y="1857364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429256" y="1857364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786182" y="3071810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000100" y="3071810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E:\Проценты вокруг нас\green_perc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500306"/>
            <a:ext cx="2350110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Как выразить число в процентах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54162"/>
            <a:ext cx="849156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sz="2400" dirty="0" smtClean="0"/>
              <a:t>Итак, чтобы выразить число в процентах, достаточно умножить его на 100 и поставить знак %. Удобно сначала выразить число в виде десятичной дроби, а затем перенести запятую на два знака вправо и поставить %.</a:t>
            </a:r>
          </a:p>
          <a:p>
            <a:pPr>
              <a:buNone/>
            </a:pPr>
            <a:r>
              <a:rPr lang="ru-RU" sz="2400" dirty="0" smtClean="0"/>
              <a:t>     Примеры: </a:t>
            </a:r>
          </a:p>
          <a:p>
            <a:pPr>
              <a:buNone/>
            </a:pPr>
            <a:r>
              <a:rPr lang="ru-RU" sz="2400" dirty="0" smtClean="0"/>
              <a:t>     4 = 4,00 - 400%;</a:t>
            </a:r>
          </a:p>
          <a:p>
            <a:pPr>
              <a:buNone/>
            </a:pPr>
            <a:r>
              <a:rPr lang="ru-RU" sz="2400" dirty="0" smtClean="0"/>
              <a:t>     5/10 = 0,5 - 50%;</a:t>
            </a:r>
          </a:p>
          <a:p>
            <a:pPr>
              <a:buNone/>
            </a:pPr>
            <a:r>
              <a:rPr lang="ru-RU" sz="2400" dirty="0" smtClean="0"/>
              <a:t>     ¾ = 0,75 - 75%.</a:t>
            </a:r>
            <a:endParaRPr lang="ru-RU" sz="2400" dirty="0"/>
          </a:p>
        </p:txBody>
      </p:sp>
      <p:pic>
        <p:nvPicPr>
          <p:cNvPr id="4" name="Picture 3" descr="E:\Проценты вокруг нас\green_perc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786190"/>
            <a:ext cx="2991049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Как выразить проценты в виде десятичной дроби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Записать это можно так: 9% - 9/100 </a:t>
            </a:r>
            <a:r>
              <a:rPr lang="en-US" sz="2400" dirty="0" smtClean="0"/>
              <a:t>-</a:t>
            </a:r>
            <a:r>
              <a:rPr lang="ru-RU" sz="2400" dirty="0" smtClean="0"/>
              <a:t> 0,09. По аналогии выводим: 37% - 37/100 </a:t>
            </a:r>
            <a:r>
              <a:rPr lang="en-US" sz="2400" dirty="0" smtClean="0"/>
              <a:t>-</a:t>
            </a:r>
            <a:r>
              <a:rPr lang="ru-RU" sz="2400" dirty="0" smtClean="0"/>
              <a:t> 0,37;    600% - 600/100 </a:t>
            </a:r>
            <a:r>
              <a:rPr lang="en-US" sz="2400" dirty="0" smtClean="0"/>
              <a:t>-</a:t>
            </a:r>
            <a:r>
              <a:rPr lang="ru-RU" sz="2400" dirty="0" smtClean="0"/>
              <a:t> 6; </a:t>
            </a:r>
          </a:p>
          <a:p>
            <a:pPr>
              <a:buNone/>
            </a:pPr>
            <a:r>
              <a:rPr lang="ru-RU" sz="2400" dirty="0" smtClean="0"/>
              <a:t>     290% - 290/100 </a:t>
            </a:r>
            <a:r>
              <a:rPr lang="en-US" sz="2400" dirty="0" smtClean="0"/>
              <a:t>-</a:t>
            </a:r>
            <a:r>
              <a:rPr lang="ru-RU" sz="2400" dirty="0" smtClean="0"/>
              <a:t> 2,9. </a:t>
            </a:r>
          </a:p>
          <a:p>
            <a:pPr>
              <a:buNone/>
            </a:pPr>
            <a:r>
              <a:rPr lang="ru-RU" sz="2400" dirty="0" smtClean="0"/>
              <a:t>    Чтобы выразить проценты в виде десятичной дроби, достаточно их число разделить на 100. Это правило можно сформулировать и так: чтобы проценты выразить в виде десятичной дроби, надо в их числе перенести запятую на два знака влево. </a:t>
            </a:r>
          </a:p>
          <a:p>
            <a:pPr>
              <a:buNone/>
            </a:pPr>
            <a:r>
              <a:rPr lang="ru-RU" sz="2400" dirty="0" smtClean="0"/>
              <a:t>    Примеры: 300% - 3;    36,7% - 0,367;    9% - 0,09; </a:t>
            </a:r>
          </a:p>
          <a:p>
            <a:pPr>
              <a:buNone/>
            </a:pPr>
            <a:r>
              <a:rPr lang="ru-RU" sz="2400" dirty="0" smtClean="0"/>
              <a:t>    0,1% - 0,001.</a:t>
            </a:r>
            <a:endParaRPr lang="ru-RU" sz="2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1399</TotalTime>
  <Words>1117</Words>
  <Application>Microsoft Office PowerPoint</Application>
  <PresentationFormat>Экран (4:3)</PresentationFormat>
  <Paragraphs>164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 Межрегиональная дистанционная  конференция- конкурс учащихся 1-7-х классов         «Первые шаги в науку» Секция математики   </vt:lpstr>
      <vt:lpstr>                 Цель и  задачи  проекта</vt:lpstr>
      <vt:lpstr>Из истории развития процентов </vt:lpstr>
      <vt:lpstr>Древний Вавилон</vt:lpstr>
      <vt:lpstr>Древний Рим</vt:lpstr>
      <vt:lpstr>Из истории развития процентов</vt:lpstr>
      <vt:lpstr>Символ   появился не сразу: </vt:lpstr>
      <vt:lpstr>Как выразить число в процентах</vt:lpstr>
      <vt:lpstr>Как выразить проценты в виде десятичной дроби</vt:lpstr>
      <vt:lpstr>Задача на проценты</vt:lpstr>
      <vt:lpstr>Задача на проценты</vt:lpstr>
      <vt:lpstr>Проценты вокруг нас</vt:lpstr>
      <vt:lpstr>Проблемы</vt:lpstr>
      <vt:lpstr>Гипотезы</vt:lpstr>
      <vt:lpstr>      Аптека«Implozia» Дисконтная карта выдается при покупке на сумму 200 рублей. Сумма всех покупок зачисляется   на Ваш  накопительный счет.</vt:lpstr>
      <vt:lpstr>Соцопрос: какими услугами банков вы пользовались?</vt:lpstr>
      <vt:lpstr>Сбербанк России</vt:lpstr>
      <vt:lpstr>Банк «Экспресс-Волга»</vt:lpstr>
      <vt:lpstr>Покупка компьютера в кредит</vt:lpstr>
      <vt:lpstr>Результаты   исследования</vt:lpstr>
      <vt:lpstr>Слайд 21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Проценты вокруг нас</dc:title>
  <dc:creator>Юлия</dc:creator>
  <cp:lastModifiedBy>Admin</cp:lastModifiedBy>
  <cp:revision>151</cp:revision>
  <dcterms:created xsi:type="dcterms:W3CDTF">2011-01-23T14:37:35Z</dcterms:created>
  <dcterms:modified xsi:type="dcterms:W3CDTF">2011-04-10T10:17:22Z</dcterms:modified>
</cp:coreProperties>
</file>